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autoCompressPictures="0">
  <p:sldMasterIdLst>
    <p:sldMasterId id="2147483792" r:id="rId4"/>
  </p:sldMasterIdLst>
  <p:notesMasterIdLst>
    <p:notesMasterId r:id="rId11"/>
  </p:notesMasterIdLst>
  <p:handoutMasterIdLst>
    <p:handoutMasterId r:id="rId12"/>
  </p:handoutMasterIdLst>
  <p:sldIdLst>
    <p:sldId id="269" r:id="rId5"/>
    <p:sldId id="270" r:id="rId6"/>
    <p:sldId id="271" r:id="rId7"/>
    <p:sldId id="272" r:id="rId8"/>
    <p:sldId id="273" r:id="rId9"/>
    <p:sldId id="274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80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21" autoAdjust="0"/>
    <p:restoredTop sz="94660"/>
  </p:normalViewPr>
  <p:slideViewPr>
    <p:cSldViewPr snapToGrid="0">
      <p:cViewPr>
        <p:scale>
          <a:sx n="151" d="100"/>
          <a:sy n="151" d="100"/>
        </p:scale>
        <p:origin x="296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74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r" rtl="1"/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quarter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/>
            </a:lvl1pPr>
          </a:lstStyle>
          <a:p>
            <a:pPr algn="l" rtl="1"/>
            <a:fld id="{F31BDD4F-6264-4C37-962E-4913D900A5C1}" type="datetime1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ז'.שבט.תשפ"א</a:t>
            </a:fld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2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r" rtl="1"/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3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/>
            </a:lvl1pPr>
          </a:lstStyle>
          <a:p>
            <a:pPr algn="l" rtl="1"/>
            <a:fld id="{0063CFFE-8462-416E-AEB2-4E7281CE0770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‹#›</a:t>
            </a:fld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7077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3.gif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 flipH="1"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 flipH="1">
            <a:off x="1587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B02B80B7-6192-4B1F-AECC-1EFD509E84D3}" type="datetime1">
              <a:rPr lang="he-IL" noProof="0" smtClean="0"/>
              <a:pPr/>
              <a:t>ז'.שבט.תשפ"א</a:t>
            </a:fld>
            <a:endParaRPr lang="he-IL" noProof="0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pPr rtl="1"/>
            <a:endParaRPr lang="he-IL" noProof="0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 flipH="1"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 rtl="1"/>
            <a:r>
              <a:rPr lang="he-IL" noProof="0"/>
              <a:t>לחץ כדי לערוך סגנונות טקסט של תבנית בסיס</a:t>
            </a:r>
          </a:p>
          <a:p>
            <a:pPr lvl="1" rtl="1"/>
            <a:r>
              <a:rPr lang="he-IL" noProof="0"/>
              <a:t>רמה שניה</a:t>
            </a:r>
          </a:p>
          <a:p>
            <a:pPr lvl="2" rtl="1"/>
            <a:r>
              <a:rPr lang="he-IL" noProof="0"/>
              <a:t>רמה שלישית</a:t>
            </a:r>
          </a:p>
          <a:p>
            <a:pPr lvl="3" rtl="1"/>
            <a:r>
              <a:rPr lang="he-IL" noProof="0"/>
              <a:t>רמה רביעית</a:t>
            </a:r>
          </a:p>
          <a:p>
            <a:pPr lvl="4" rtl="1"/>
            <a:r>
              <a:rPr lang="he-IL" noProof="0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 flipH="1"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endParaRPr lang="he-IL" noProof="0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 flipH="1">
            <a:off x="1587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 rtl="1">
              <a:defRPr sz="120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fld id="{14E81925-CA98-455D-A45B-7A71D36D9055}" type="slidenum">
              <a:rPr lang="he-IL" noProof="0" smtClean="0"/>
              <a:pPr/>
              <a:t>‹#›</a:t>
            </a:fld>
            <a:endParaRPr lang="he-IL" noProof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Tahoma" panose="020B0604030504040204" pitchFamily="34" charset="0"/>
        <a:ea typeface="Tahoma" panose="020B0604030504040204" pitchFamily="34" charset="0"/>
        <a:cs typeface="Tahoma" panose="020B0604030504040204" pitchFamily="34" charset="0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 rtlCol="1"/>
          <a:lstStyle/>
          <a:p>
            <a:pPr rtl="1"/>
            <a:endParaRPr lang="he-IL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 rtlCol="1"/>
          <a:lstStyle/>
          <a:p>
            <a:pPr algn="l" rtl="1"/>
            <a:fld id="{14E81925-CA98-455D-A45B-7A71D36D9055}" type="slidenum">
              <a:rPr lang="he-IL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pPr algn="l" rtl="1"/>
              <a:t>1</a:t>
            </a:fld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268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F561696A-45BA-8842-810A-CEE1E03D1A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9E3BF51-9543-EB44-9FC2-745B2B456C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049566E-E066-F042-8318-CC7C9BED7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C642C-8618-4D77-A5A3-244A43B40DFC}" type="datetime1">
              <a:rPr lang="he-IL" noProof="0" smtClean="0"/>
              <a:pPr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882CA1C-E66D-744A-BF10-6DBEB9143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noProof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C928A08-1889-3946-957D-7FB6FDAC4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FAB73BC-B049-4115-A692-8D63A059BFB8}" type="slidenum">
              <a:rPr lang="he-IL" noProof="0" smtClean="0"/>
              <a:pPr algn="l"/>
              <a:t>‹#›</a:t>
            </a:fld>
            <a:endParaRPr lang="he-IL" noProof="0"/>
          </a:p>
        </p:txBody>
      </p:sp>
    </p:spTree>
    <p:extLst>
      <p:ext uri="{BB962C8B-B14F-4D97-AF65-F5344CB8AC3E}">
        <p14:creationId xmlns:p14="http://schemas.microsoft.com/office/powerpoint/2010/main" val="27799739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0D46D88-01EA-FB41-ABD4-A2169A47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1F43E8F8-1E77-EA46-A280-2F68778FC1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2C00EE4-8DD6-0E49-BB14-33A4BB067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B3F883C2-1DAE-44F9-A60D-55F2ABEFE11D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51F45AA-CD87-2644-B057-453218786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183E1E0-A4F4-6346-AF82-FDEE61D7B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FAB73BC-B049-4115-A692-8D63A059BFB8}" type="slidenum">
              <a:rPr lang="he-IL" smtClean="0"/>
              <a:pPr algn="l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040748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A4FA5E09-5D1E-C14E-9D94-7E7F8AE57B4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77D2D1F4-6919-3C4D-8B62-BB200996A7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FFADA398-BB0D-9442-B4F7-A8BB675F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F5B5F3CF-BB5A-4CE4-B758-9C454663744E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6CCD880-D02A-9C41-BB09-799DE1358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9D3601AC-1B8E-ED44-A9E2-94D22E3EC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236726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C7F7E84-BD33-124E-8DE4-2EF54D4CE7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B3A06D7-1BFE-8049-A183-932AD48A2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0EBD76DC-1ED0-F344-9589-CE5917799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4B52362D-D638-4EC2-8CD6-65F1F4C740F5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ACCCAD4-6A49-1941-95C9-68CF3DA58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7B1AC38A-5894-8D4C-A0C0-9C30EB786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FAB73BC-B049-4115-A692-8D63A059BFB8}" type="slidenum">
              <a:rPr lang="he-IL" smtClean="0"/>
              <a:pPr algn="l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539681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029CB0C-BCD4-7A41-AE16-56CB9E6AA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7560207F-57DB-FE4A-A2F6-58B8A8BBBB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7406637-AB0D-014A-A111-A546747AB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A1875-2C41-414B-9B46-00B55C567A18}" type="datetime1">
              <a:rPr lang="he-IL" noProof="0" smtClean="0"/>
              <a:pPr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DB24326-7FAA-8447-A6A7-F34F83547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noProof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57DE785-163C-1540-9D46-DC7B3616C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noProof="0" smtClean="0"/>
              <a:pPr/>
              <a:t>‹#›</a:t>
            </a:fld>
            <a:endParaRPr lang="he-IL" noProof="0"/>
          </a:p>
        </p:txBody>
      </p:sp>
    </p:spTree>
    <p:extLst>
      <p:ext uri="{BB962C8B-B14F-4D97-AF65-F5344CB8AC3E}">
        <p14:creationId xmlns:p14="http://schemas.microsoft.com/office/powerpoint/2010/main" val="371509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A7C8CCD-DE94-7047-9531-118731D61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CBB8C8C-F2A9-B940-8762-47BBA8A164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5B4069F5-A333-554F-902D-DF8F7BDAE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0973FD05-284A-EA44-AB83-304ACAF58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E8CB4193-C03E-4B01-83F3-23A66601547F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C1B2B370-9947-6245-A365-BC322EB7FE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323512A-6327-BF4F-923A-E44EACA4B2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4045634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FA1C41-B105-B048-84F9-46036A46D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EDB6D448-B501-9A4A-A115-E3EE0CF5A0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270B813-F908-7042-99DD-BD6F92AB7F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96169AA9-C56A-8B4D-912E-4E86BA6425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6D10734-0BCA-F549-A5C4-19E0625416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306187EA-19EC-594D-98D8-3C950C227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50B6A8BE-E95A-4F0A-ACCE-D69D20A2C6A0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92BB58FF-03CC-0A4C-86F9-B6B3E1657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6A23B96A-4308-CC49-BB89-3B4F7FF98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FAB73BC-B049-4115-A692-8D63A059BFB8}" type="slidenum">
              <a:rPr lang="he-IL" smtClean="0"/>
              <a:pPr algn="l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885364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11BAAA6-2F50-C543-984D-BAB70CE99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68BA8B03-8638-6146-B821-43547005A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90C69F0D-3387-413B-8C36-D465A1E33EEA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A919E953-824D-304B-BCCC-1117468CB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7ABD83F7-1D6C-E544-9835-14B97F7DB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4FAB73BC-B049-4115-A692-8D63A059BFB8}" type="slidenum">
              <a:rPr lang="he-IL" smtClean="0"/>
              <a:pPr algn="l"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2684988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9F345B37-2F81-9D41-91F6-112B7AEDE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1"/>
            <a:fld id="{66B64725-272B-4535-91AF-C4C6CCF021FD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064D33F4-EF8D-5941-8C6D-DC62D0D6B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9E3376F-FA23-7547-B374-05892D00B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3572895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E8DADC6-A9BB-3845-86A9-90767F047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96B91D2-51DB-094F-A330-116D0D6428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800EAE62-F6BF-274A-A943-3E02527F3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736FCC68-7BCC-FB4F-BDC3-AFCA46456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27871B-3723-44AD-A9E3-B138302C1F6C}" type="datetime1">
              <a:rPr lang="he-IL" noProof="0" smtClean="0"/>
              <a:pPr/>
              <a:t>ז'.שבט.תשפ"א</a:t>
            </a:fld>
            <a:endParaRPr lang="he-IL" noProof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274AD76-0F55-2649-A611-4CD393153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0BBEA6A-2C6B-664B-80A3-9EDB915D4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160519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20813B2-6A01-5C41-88E3-4FAAF6BED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DA9301CA-2E54-EB4C-9FB7-A545A6D9CF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90FEF61B-7769-9840-925E-F8E182C81B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8140386A-5AEE-F648-817B-5F6E43509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C1D944-593D-4C69-8C5A-72CD3B6E094A}" type="datetime1">
              <a:rPr lang="he-IL" noProof="0" smtClean="0"/>
              <a:pPr/>
              <a:t>ז'.שבט.תשפ"א</a:t>
            </a:fld>
            <a:endParaRPr lang="he-IL" noProof="0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96743F87-BF83-BE48-8A0A-65E3252419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973403EA-4C63-8C4B-A7D6-AEF9A0ADB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4113200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44D1F95C-D6D8-5142-8B3C-C9D50E42E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C8BD323E-FF97-3643-906D-688FEC061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80DBE3CB-3EDE-FA40-BBA1-685B07125F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44A88E-8F59-4E38-AEF4-6458021FD67D}" type="datetime1">
              <a:rPr lang="he-IL" noProof="0" smtClean="0"/>
              <a:t>ז'.שבט.תשפ"א</a:t>
            </a:fld>
            <a:endParaRPr lang="he-IL" noProof="0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D6D9151C-27FD-9A48-9CA0-45C61A2CEC3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 noProof="0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CA7522CF-73EF-0C4B-815D-586D56953E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B73BC-B049-4115-A692-8D63A059BFB8}" type="slidenum">
              <a:rPr lang="he-IL" smtClean="0"/>
              <a:pPr/>
              <a:t>‹#›</a:t>
            </a:fld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855391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hf sldNum="0" hdr="0" ftr="0" dt="0"/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תמונה 4" descr="שכבות של משי לבן ברקע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b="15730"/>
          <a:stretch/>
        </p:blipFill>
        <p:spPr>
          <a:xfrm flipH="1">
            <a:off x="0" y="32763"/>
            <a:ext cx="12191980" cy="6857990"/>
          </a:xfrm>
          <a:prstGeom prst="rect">
            <a:avLst/>
          </a:prstGeom>
        </p:spPr>
      </p:pic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66CBB618-D822-4C25-B8B8-6F165AAF904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 flipH="1">
            <a:off x="1697172" y="3762998"/>
            <a:ext cx="9070848" cy="1956567"/>
          </a:xfrm>
        </p:spPr>
        <p:txBody>
          <a:bodyPr rtlCol="1">
            <a:normAutofit fontScale="92500" lnSpcReduction="20000"/>
          </a:bodyPr>
          <a:lstStyle/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r>
              <a:rPr lang="he-IL" b="1" dirty="0">
                <a:latin typeface="Abadi" panose="020B0604020104020204" pitchFamily="34" charset="0"/>
              </a:rPr>
              <a:t>מאת</a:t>
            </a:r>
          </a:p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r>
              <a:rPr lang="he-IL" dirty="0">
                <a:latin typeface="Abadi" panose="020B0604020104020204" pitchFamily="34" charset="0"/>
              </a:rPr>
              <a:t>ליאל לוי</a:t>
            </a:r>
          </a:p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r>
              <a:rPr lang="he-IL" dirty="0">
                <a:latin typeface="Abadi" panose="020B0604020104020204" pitchFamily="34" charset="0"/>
              </a:rPr>
              <a:t>אביגייל הילה שרבף</a:t>
            </a:r>
          </a:p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endParaRPr lang="he-IL" dirty="0">
              <a:latin typeface="Abadi" panose="020B0604020104020204" pitchFamily="34" charset="0"/>
            </a:endParaRPr>
          </a:p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r>
              <a:rPr lang="he-IL" dirty="0">
                <a:latin typeface="Abadi" panose="020B0604020104020204" pitchFamily="34" charset="0"/>
              </a:rPr>
              <a:t>מנחה אקדמי – ד״ר יהודה חסין</a:t>
            </a:r>
          </a:p>
          <a:p>
            <a: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None/>
            </a:pP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1454D94-4B3A-3E42-87A0-6AE2944DFA0A}"/>
              </a:ext>
            </a:extLst>
          </p:cNvPr>
          <p:cNvSpPr txBox="1"/>
          <p:nvPr/>
        </p:nvSpPr>
        <p:spPr>
          <a:xfrm>
            <a:off x="1671770" y="1411615"/>
            <a:ext cx="8963833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 rtl="0"/>
            <a:r>
              <a:rPr lang="en-US" sz="4800" b="1" dirty="0">
                <a:latin typeface="Abadi" panose="020B0604020104020204" pitchFamily="34" charset="0"/>
                <a:cs typeface="Aharoni" panose="02010803020104030203" pitchFamily="2" charset="-79"/>
              </a:rPr>
              <a:t>Finding handwritten sentences, words and letters of the Arabic language</a:t>
            </a:r>
            <a:endParaRPr lang="he-IL" sz="4800" dirty="0">
              <a:latin typeface="Abadi" panose="020B0604020104020204" pitchFamily="34" charset="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שכבות של משי לבן ברקע">
            <a:extLst>
              <a:ext uri="{FF2B5EF4-FFF2-40B4-BE49-F238E27FC236}">
                <a16:creationId xmlns:a16="http://schemas.microsoft.com/office/drawing/2014/main" id="{0CC41659-7F22-4E41-A607-6FBB3D4F8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 flipH="1">
            <a:off x="-10845" y="10"/>
            <a:ext cx="12191980" cy="685799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BDC8E436-90A6-CF40-8D87-42A22DA0D6B1}"/>
              </a:ext>
            </a:extLst>
          </p:cNvPr>
          <p:cNvSpPr/>
          <p:nvPr/>
        </p:nvSpPr>
        <p:spPr>
          <a:xfrm>
            <a:off x="6693292" y="373222"/>
            <a:ext cx="542488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1" cap="none" spc="0" dirty="0">
                <a:ln w="0"/>
                <a:solidFill>
                  <a:srgbClr val="9B80C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מטרת הפרויקט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97DFC160-54C0-364E-A9CB-3E27358053D3}"/>
              </a:ext>
            </a:extLst>
          </p:cNvPr>
          <p:cNvSpPr txBox="1"/>
          <p:nvPr/>
        </p:nvSpPr>
        <p:spPr>
          <a:xfrm>
            <a:off x="1889480" y="2363027"/>
            <a:ext cx="9607624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 algn="r" defTabSz="914400" rtl="1" eaLnBrk="1" latinLnBrk="0" hangingPunct="1">
              <a:buSzPct val="110000"/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יצירת מערכת ממוחשבת שעבור שני חיבורים הכתובים בכתב יד בערבית, תחזיר את הסיכוי באחוזים ששני החיבורים נכתבו על ידי אותו אדם.</a:t>
            </a:r>
          </a:p>
          <a:p>
            <a:pPr marL="0" algn="r" defTabSz="914400" rtl="1" eaLnBrk="1" latinLnBrk="0" hangingPunct="1"/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algn="r" defTabSz="914400" rtl="1" eaLnBrk="1" latinLnBrk="0" hangingPunct="1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המערכת מיועדת לשימוש במרכז הארצי לבחינות והערכה על מנת לגלות רמאות בבחינה הפסיכומטרית.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3DC9C2B6-9460-0B49-8D0C-6605438DC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816168">
            <a:off x="5223700" y="277550"/>
            <a:ext cx="1325394" cy="138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7062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שכבות של משי לבן ברקע">
            <a:extLst>
              <a:ext uri="{FF2B5EF4-FFF2-40B4-BE49-F238E27FC236}">
                <a16:creationId xmlns:a16="http://schemas.microsoft.com/office/drawing/2014/main" id="{0CC41659-7F22-4E41-A607-6FBB3D4F8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 flipH="1"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2F0FA8C4-CD45-A143-ABE2-83658E9D0DC7}"/>
              </a:ext>
            </a:extLst>
          </p:cNvPr>
          <p:cNvSpPr/>
          <p:nvPr/>
        </p:nvSpPr>
        <p:spPr>
          <a:xfrm>
            <a:off x="10558219" y="165404"/>
            <a:ext cx="16337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1" dirty="0">
                <a:ln w="0"/>
                <a:solidFill>
                  <a:srgbClr val="9B80C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רקע</a:t>
            </a:r>
            <a:endParaRPr lang="he-IL" sz="5400" b="1" cap="none" spc="0" dirty="0">
              <a:ln w="0"/>
              <a:solidFill>
                <a:srgbClr val="9B80C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3DBCCFDA-B763-5042-AAC8-FAB87C28863E}"/>
              </a:ext>
            </a:extLst>
          </p:cNvPr>
          <p:cNvSpPr txBox="1"/>
          <p:nvPr/>
        </p:nvSpPr>
        <p:spPr>
          <a:xfrm>
            <a:off x="1441400" y="2496039"/>
            <a:ext cx="9933709" cy="1477328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הבחינה הפסיכומטרית כוללת מטלת חיבור שנכתבת בכתב ידו של הנבחן ועליה המערכת שלנו תבצע את הניתוח.</a:t>
            </a: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השוואה בין כתבי יד שונים מתבססת על ההנחה שכתב ידו של כל אדם הוא ייחודי ושניתן על פיו לזהות את כותבו.</a:t>
            </a:r>
          </a:p>
        </p:txBody>
      </p:sp>
      <p:pic>
        <p:nvPicPr>
          <p:cNvPr id="6" name="תמונה 5" descr="תמונה שמכילה טקסט, גרפיקה וקטורית&#10;&#10;התיאור נוצר באופן אוטומטי">
            <a:extLst>
              <a:ext uri="{FF2B5EF4-FFF2-40B4-BE49-F238E27FC236}">
                <a16:creationId xmlns:a16="http://schemas.microsoft.com/office/drawing/2014/main" id="{90329A1C-8B17-F642-B77B-A800428B5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33" y="131314"/>
            <a:ext cx="2286000" cy="1232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118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שכבות של משי לבן ברקע">
            <a:extLst>
              <a:ext uri="{FF2B5EF4-FFF2-40B4-BE49-F238E27FC236}">
                <a16:creationId xmlns:a16="http://schemas.microsoft.com/office/drawing/2014/main" id="{0CC41659-7F22-4E41-A607-6FBB3D4F8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 flipH="1">
            <a:off x="-2" y="-8457"/>
            <a:ext cx="12191980" cy="685799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27CDF584-612B-264D-8DB4-0D86FF6B25B9}"/>
              </a:ext>
            </a:extLst>
          </p:cNvPr>
          <p:cNvSpPr/>
          <p:nvPr/>
        </p:nvSpPr>
        <p:spPr>
          <a:xfrm>
            <a:off x="8804534" y="356289"/>
            <a:ext cx="33874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1" cap="none" spc="0" dirty="0">
                <a:ln w="0"/>
                <a:solidFill>
                  <a:srgbClr val="9B80C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האתגרים</a:t>
            </a:r>
          </a:p>
        </p:txBody>
      </p:sp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B5C9BE64-ED4B-0046-A67D-1B85F5695C05}"/>
              </a:ext>
            </a:extLst>
          </p:cNvPr>
          <p:cNvSpPr txBox="1"/>
          <p:nvPr/>
        </p:nvSpPr>
        <p:spPr>
          <a:xfrm>
            <a:off x="770467" y="1873934"/>
            <a:ext cx="10896600" cy="2585323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ישנו קושי בגילוי המילים והאותיות בכתב יד שבניגוד לכתב מודפס המרווחים בין האותיות, המילים והשורות אינם קבועים.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הכתב בשפה הערבית מחובר וקשה מאוד למצוא אותיות שמופרדות אחת מהשנייה כדי לגלות אותן.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כל בדיקה של שני חיבורים תצליח למצוא כמות שונה של אותיות מופרדות ודבר זה יכול להשפיע על תוצאות הבדיקה.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כמות החיבורים שיש לנו עבור כל נבדק היא מוגבלת ויכולה להשפיע על תוצאות הבדיקה.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95B1E5C9-35DB-1047-8A36-22861120F2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501" y="57155"/>
            <a:ext cx="1452033" cy="1452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516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שכבות של משי לבן ברקע">
            <a:extLst>
              <a:ext uri="{FF2B5EF4-FFF2-40B4-BE49-F238E27FC236}">
                <a16:creationId xmlns:a16="http://schemas.microsoft.com/office/drawing/2014/main" id="{0CC41659-7F22-4E41-A607-6FBB3D4F8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 flipH="1">
            <a:off x="0" y="15260"/>
            <a:ext cx="12191980" cy="6857990"/>
          </a:xfrm>
          <a:prstGeom prst="rect">
            <a:avLst/>
          </a:prstGeom>
        </p:spPr>
      </p:pic>
      <p:sp>
        <p:nvSpPr>
          <p:cNvPr id="5" name="מלבן 4">
            <a:extLst>
              <a:ext uri="{FF2B5EF4-FFF2-40B4-BE49-F238E27FC236}">
                <a16:creationId xmlns:a16="http://schemas.microsoft.com/office/drawing/2014/main" id="{BC3D5E76-A5E2-1C47-9072-177B79633BDA}"/>
              </a:ext>
            </a:extLst>
          </p:cNvPr>
          <p:cNvSpPr/>
          <p:nvPr/>
        </p:nvSpPr>
        <p:spPr>
          <a:xfrm>
            <a:off x="9461744" y="288555"/>
            <a:ext cx="273023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he-IL" sz="5400" b="1" cap="none" spc="0" dirty="0">
                <a:ln w="0"/>
                <a:solidFill>
                  <a:srgbClr val="9B80C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הפתרון</a:t>
            </a:r>
          </a:p>
        </p:txBody>
      </p:sp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54969867-487A-404B-B64F-C691AB0B7AE0}"/>
              </a:ext>
            </a:extLst>
          </p:cNvPr>
          <p:cNvSpPr txBox="1"/>
          <p:nvPr/>
        </p:nvSpPr>
        <p:spPr>
          <a:xfrm>
            <a:off x="1371600" y="2717800"/>
            <a:ext cx="10414000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את המערכת הממוחשבת בחרנו לממש בשפת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Python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אנחנו נשתמש בספריות של 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image processing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ו-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machine learning</a:t>
            </a: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נשווה את האותיות. </a:t>
            </a:r>
          </a:p>
          <a:p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הרצת אלגוריתם ׳קוף׳ (משנה שעברה).</a:t>
            </a:r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4228063E-AAC2-B745-ACA1-95674BC47D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22" r="48856" b="46573"/>
          <a:stretch/>
        </p:blipFill>
        <p:spPr>
          <a:xfrm rot="20988223">
            <a:off x="7873999" y="97081"/>
            <a:ext cx="1464735" cy="1477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78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תמונה 1" descr="שכבות של משי לבן ברקע">
            <a:extLst>
              <a:ext uri="{FF2B5EF4-FFF2-40B4-BE49-F238E27FC236}">
                <a16:creationId xmlns:a16="http://schemas.microsoft.com/office/drawing/2014/main" id="{0CC41659-7F22-4E41-A607-6FBB3D4F89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 flipH="1">
            <a:off x="-2" y="-8457"/>
            <a:ext cx="12191980" cy="6857990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33E42EEF-E0C5-4849-B00A-3A6E61D694EC}"/>
              </a:ext>
            </a:extLst>
          </p:cNvPr>
          <p:cNvSpPr/>
          <p:nvPr/>
        </p:nvSpPr>
        <p:spPr>
          <a:xfrm>
            <a:off x="6719007" y="254688"/>
            <a:ext cx="547297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0" algn="ctr" defTabSz="914400" rtl="0" eaLnBrk="1" latinLnBrk="0" hangingPunct="1"/>
            <a:r>
              <a:rPr lang="he-IL" sz="5400" b="1" dirty="0">
                <a:ln w="0"/>
                <a:solidFill>
                  <a:srgbClr val="9B80C3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המשך הפרויקט</a:t>
            </a:r>
            <a:endParaRPr lang="he-IL" sz="5400" b="1" cap="none" spc="0" dirty="0">
              <a:ln w="0"/>
              <a:solidFill>
                <a:srgbClr val="9B80C3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E47B96AB-3283-874E-A2C7-7205F87480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7" t="35292" r="86" b="43925"/>
          <a:stretch/>
        </p:blipFill>
        <p:spPr>
          <a:xfrm>
            <a:off x="3217333" y="802319"/>
            <a:ext cx="3369733" cy="751398"/>
          </a:xfrm>
          <a:prstGeom prst="rect">
            <a:avLst/>
          </a:prstGeom>
        </p:spPr>
      </p:pic>
      <p:sp>
        <p:nvSpPr>
          <p:cNvPr id="6" name="תיבת טקסט 5">
            <a:extLst>
              <a:ext uri="{FF2B5EF4-FFF2-40B4-BE49-F238E27FC236}">
                <a16:creationId xmlns:a16="http://schemas.microsoft.com/office/drawing/2014/main" id="{81E200D9-FD71-A448-898F-9C65E3803C23}"/>
              </a:ext>
            </a:extLst>
          </p:cNvPr>
          <p:cNvSpPr txBox="1"/>
          <p:nvPr/>
        </p:nvSpPr>
        <p:spPr>
          <a:xfrm>
            <a:off x="1244600" y="2675997"/>
            <a:ext cx="10278533" cy="230832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סיום שלב הזיהוי וביצוע את לב האלגוריתם שלנו שהוא שלב האימות, כלומר ההשוואה בין האותיות.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 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שקלול כל דרכי הפתרון (השוואה בין אותיות ואלגוריתם קוף) לכדי תוצאה אחת שתקבע את רמת הביטחון שהחיבורים נכתבו על ידי אותו אדם או לא. 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endParaRPr lang="he-IL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he-IL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שיפור אחוזי הדיוק. </a:t>
            </a:r>
            <a:endParaRPr lang="en-US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endParaRPr lang="he-IL" dirty="0"/>
          </a:p>
        </p:txBody>
      </p:sp>
    </p:spTree>
    <p:extLst>
      <p:ext uri="{BB962C8B-B14F-4D97-AF65-F5344CB8AC3E}">
        <p14:creationId xmlns:p14="http://schemas.microsoft.com/office/powerpoint/2010/main" val="1842014104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ערכת נושא של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</TotalTime>
  <Words>259</Words>
  <Application>Microsoft Macintosh PowerPoint</Application>
  <PresentationFormat>מסך רחב</PresentationFormat>
  <Paragraphs>37</Paragraphs>
  <Slides>6</Slides>
  <Notes>1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6</vt:i4>
      </vt:variant>
    </vt:vector>
  </HeadingPairs>
  <TitlesOfParts>
    <vt:vector size="14" baseType="lpstr">
      <vt:lpstr>Abadi</vt:lpstr>
      <vt:lpstr>Arial</vt:lpstr>
      <vt:lpstr>Calibri</vt:lpstr>
      <vt:lpstr>Calibri Light</vt:lpstr>
      <vt:lpstr>Courier New</vt:lpstr>
      <vt:lpstr>Garamond</vt:lpstr>
      <vt:lpstr>Tahoma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Liel Levy</dc:creator>
  <cp:lastModifiedBy>Liel Levy</cp:lastModifiedBy>
  <cp:revision>13</cp:revision>
  <dcterms:created xsi:type="dcterms:W3CDTF">2021-01-20T13:58:17Z</dcterms:created>
  <dcterms:modified xsi:type="dcterms:W3CDTF">2021-01-20T15:33:51Z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